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4" r:id="rId10"/>
    <p:sldId id="298" r:id="rId11"/>
    <p:sldId id="299" r:id="rId12"/>
    <p:sldId id="300" r:id="rId13"/>
    <p:sldId id="301" r:id="rId14"/>
    <p:sldId id="304" r:id="rId15"/>
    <p:sldId id="302" r:id="rId16"/>
    <p:sldId id="303" r:id="rId17"/>
    <p:sldId id="257" r:id="rId18"/>
    <p:sldId id="273" r:id="rId19"/>
    <p:sldId id="276" r:id="rId20"/>
    <p:sldId id="258" r:id="rId21"/>
    <p:sldId id="274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5" r:id="rId36"/>
    <p:sldId id="285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9"/>
    <p:restoredTop sz="94637"/>
  </p:normalViewPr>
  <p:slideViewPr>
    <p:cSldViewPr snapToGrid="0" snapToObjects="1">
      <p:cViewPr varScale="1">
        <p:scale>
          <a:sx n="158" d="100"/>
          <a:sy n="158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157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1328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005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8" name="Shape 7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753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720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64" name="Shape 8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1527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5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721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97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04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37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03" name="Shape 7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5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49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D2060-B273-F341-BE7C-17C3FA61CAE3}" type="datetime1">
              <a:rPr lang="en-US"/>
              <a:pPr>
                <a:defRPr/>
              </a:pPr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9772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71602" y="864429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Developing and Testing a High-Resolution Ensemble-Based 6-10 Day Forecast System for Atmospheric Rivers and Heavy Precipitation over the Western U.S.</a:t>
            </a:r>
            <a:endParaRPr lang="en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5559" y="4211053"/>
            <a:ext cx="5929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Nick Weber, Greg Hakim and Cliff Mass</a:t>
            </a:r>
          </a:p>
          <a:p>
            <a:r>
              <a:rPr lang="en-US" sz="2400" b="1" dirty="0" smtClean="0"/>
              <a:t>University of Washington</a:t>
            </a:r>
            <a:endParaRPr 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55802"/>
            <a:ext cx="8520600" cy="763500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So what can the NWS do to improve week 2 forecasts in support of atmospheric river and other forecasts?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877351"/>
            <a:ext cx="8344677" cy="4222573"/>
          </a:xfrm>
        </p:spPr>
        <p:txBody>
          <a:bodyPr/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 smtClean="0"/>
              <a:t>Slow evolution/improvement:   better dynamic core (e.g., FV-3), physics, and data assimilation.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dirty="0" smtClean="0"/>
              <a:t>Push to a jump to convection-allowing resolution in the tropics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dirty="0" smtClean="0"/>
              <a:t>Try conventional post-processing approaches (e.g., bias correction, Bayesian Model Averaging)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800" dirty="0" smtClean="0"/>
              <a:t>Try innovative post-processing approaches, such as Ensemble Forecast Adjustment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551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12" y="253500"/>
            <a:ext cx="8520600" cy="7635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The UW Under NWS Support is Working on Two of These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055" y="1690381"/>
            <a:ext cx="8520600" cy="4555200"/>
          </a:xfrm>
        </p:spPr>
        <p:txBody>
          <a:bodyPr/>
          <a:lstStyle/>
          <a:p>
            <a:pPr marL="285750" indent="-285750">
              <a:buFont typeface="Wingdings" charset="2"/>
              <a:buChar char="§"/>
            </a:pPr>
            <a:r>
              <a:rPr lang="en-US" sz="2800" b="1" dirty="0"/>
              <a:t>Push to a jump to convection-allowing resolution in the </a:t>
            </a:r>
            <a:r>
              <a:rPr lang="en-US" sz="2800" b="1" dirty="0" smtClean="0"/>
              <a:t>tropics</a:t>
            </a:r>
          </a:p>
          <a:p>
            <a:pPr marL="285750" lvl="2" indent="-285750">
              <a:buFont typeface="Wingdings" charset="2"/>
              <a:buChar char="§"/>
            </a:pPr>
            <a:r>
              <a:rPr lang="en-US" sz="2000" dirty="0" smtClean="0"/>
              <a:t>Currently working on month-long runs at 3-km grid spacing over the tropics and globe with the MPAS model.  Later FV-3.</a:t>
            </a: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800" b="1" dirty="0" smtClean="0"/>
              <a:t>Try </a:t>
            </a:r>
            <a:r>
              <a:rPr lang="en-US" sz="2800" b="1" dirty="0"/>
              <a:t>innovative post-processing approaches, such as Ensemble Forecast </a:t>
            </a:r>
            <a:r>
              <a:rPr lang="en-US" sz="2800" b="1" dirty="0" smtClean="0"/>
              <a:t>Adjustment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This presentation!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-US" sz="5200" b="0" i="0" u="none" strike="noStrike" cap="none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n-US" sz="5200" b="0" i="0" u="none" strike="noStrike" cap="none" dirty="0" smtClean="0">
                <a:solidFill>
                  <a:srgbClr val="EF8600"/>
                </a:solidFill>
                <a:latin typeface="Georgia"/>
                <a:ea typeface="Georgia"/>
                <a:cs typeface="Georgia"/>
                <a:sym typeface="Georgia"/>
              </a:rPr>
              <a:t>nsemble </a:t>
            </a:r>
            <a:r>
              <a:rPr lang="en-US" sz="5200" b="0" i="0" u="none" strike="noStrike" cap="none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</a:t>
            </a:r>
            <a:r>
              <a:rPr lang="en-US" sz="5200" b="0" i="0" u="none" strike="noStrike" cap="none" dirty="0" smtClean="0">
                <a:solidFill>
                  <a:srgbClr val="EF8600"/>
                </a:solidFill>
                <a:latin typeface="Georgia"/>
                <a:ea typeface="Georgia"/>
                <a:cs typeface="Georgia"/>
                <a:sym typeface="Georgia"/>
              </a:rPr>
              <a:t>orecast </a:t>
            </a:r>
            <a:r>
              <a:rPr lang="en-US" sz="5200" b="0" i="0" u="none" strike="noStrike" cap="none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r>
              <a:rPr lang="en-US" sz="5200" b="0" i="0" u="none" strike="noStrike" cap="none" dirty="0" smtClean="0">
                <a:solidFill>
                  <a:srgbClr val="EF8600"/>
                </a:solidFill>
                <a:latin typeface="Georgia"/>
                <a:ea typeface="Georgia"/>
                <a:cs typeface="Georgia"/>
                <a:sym typeface="Georgia"/>
              </a:rPr>
              <a:t>djustment</a:t>
            </a:r>
            <a:r>
              <a:rPr lang="en-US" sz="5200" b="0" i="0" u="none" strike="noStrike" cap="none" dirty="0" smtClean="0">
                <a:solidFill>
                  <a:srgbClr val="EF8600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-US" sz="5200" b="0" i="0" u="none" strike="noStrike" cap="none" dirty="0" smtClean="0">
                <a:solidFill>
                  <a:srgbClr val="EF86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5200" b="1" i="0" u="none" strike="noStrike" cap="none" dirty="0" smtClean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EFA</a:t>
            </a:r>
            <a:endParaRPr lang="en" sz="5200" b="1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we correct </a:t>
            </a:r>
            <a:r>
              <a:rPr lang="en-US" dirty="0" smtClean="0"/>
              <a:t>for some of GEFS deficiencies in week 2 </a:t>
            </a:r>
            <a:r>
              <a:rPr lang="en-US" dirty="0" smtClean="0"/>
              <a:t>statistically using ensemble temporal correlations?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24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Shape 694"/>
          <p:cNvPicPr preferRelativeResize="0"/>
          <p:nvPr/>
        </p:nvPicPr>
        <p:blipFill rotWithShape="1">
          <a:blip r:embed="rId3">
            <a:alphaModFix/>
          </a:blip>
          <a:srcRect b="48598"/>
          <a:stretch/>
        </p:blipFill>
        <p:spPr>
          <a:xfrm>
            <a:off x="1418803" y="4156842"/>
            <a:ext cx="5762624" cy="24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/>
          <p:cNvSpPr txBox="1">
            <a:spLocks noGrp="1"/>
          </p:cNvSpPr>
          <p:nvPr>
            <p:ph type="title"/>
          </p:nvPr>
        </p:nvSpPr>
        <p:spPr>
          <a:xfrm>
            <a:off x="311701" y="24912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sz="2800" b="1" i="0" u="none" strike="noStrike" cap="none" dirty="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What is EFA?</a:t>
            </a:r>
          </a:p>
        </p:txBody>
      </p:sp>
      <p:sp>
        <p:nvSpPr>
          <p:cNvPr id="696" name="Shape 696"/>
          <p:cNvSpPr txBox="1">
            <a:spLocks noGrp="1"/>
          </p:cNvSpPr>
          <p:nvPr>
            <p:ph type="body" idx="1"/>
          </p:nvPr>
        </p:nvSpPr>
        <p:spPr>
          <a:xfrm>
            <a:off x="368346" y="1085795"/>
            <a:ext cx="8249672" cy="2753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" sz="2800" b="1" i="0" u="sng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Ensemble forecast adjustment</a:t>
            </a:r>
            <a:r>
              <a:rPr lang="en" sz="2800" b="1" i="0" u="none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r>
              <a:rPr lang="en" sz="2800" b="0" i="0" u="none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An offline data assimilation technique that uses </a:t>
            </a:r>
            <a:r>
              <a:rPr lang="en" sz="2800" b="0" i="1" u="none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temporal </a:t>
            </a:r>
            <a:r>
              <a:rPr lang="en" sz="2800" b="0" i="0" u="none" strike="noStrike" cap="none" dirty="0" smtClean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covariances </a:t>
            </a:r>
            <a:r>
              <a:rPr lang="en" sz="2800" b="0" i="0" u="none" strike="noStrike" cap="none" dirty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in addition to spatial covariances to adjust the entire forecast using observations at one time (or several times</a:t>
            </a:r>
            <a:r>
              <a:rPr lang="en" sz="2800" b="0" i="0" u="none" strike="noStrike" cap="none" dirty="0" smtClean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en-US" sz="2800" b="0" i="0" u="none" strike="noStrike" cap="none" dirty="0" smtClean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AFTER the forecasts are started</a:t>
            </a:r>
            <a:r>
              <a:rPr lang="en" sz="2800" b="0" i="0" u="none" strike="noStrike" cap="none" dirty="0" smtClean="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lang="en" sz="2800" b="0" i="0" u="none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lang="en-US" sz="1800" b="1" i="0" u="sng" strike="noStrike" cap="none" dirty="0" smtClean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97" name="Shape 697"/>
          <p:cNvPicPr preferRelativeResize="0"/>
          <p:nvPr/>
        </p:nvPicPr>
        <p:blipFill rotWithShape="1">
          <a:blip r:embed="rId3">
            <a:alphaModFix/>
          </a:blip>
          <a:srcRect l="84451" t="53865" r="5960" b="38337"/>
          <a:stretch/>
        </p:blipFill>
        <p:spPr>
          <a:xfrm>
            <a:off x="7353637" y="5133223"/>
            <a:ext cx="695914" cy="46124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2774220" y="5750312"/>
            <a:ext cx="53339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</a:p>
        </p:txBody>
      </p:sp>
      <p:cxnSp>
        <p:nvCxnSpPr>
          <p:cNvPr id="699" name="Shape 699"/>
          <p:cNvCxnSpPr>
            <a:stCxn id="698" idx="1"/>
          </p:cNvCxnSpPr>
          <p:nvPr/>
        </p:nvCxnSpPr>
        <p:spPr>
          <a:xfrm rot="10800000">
            <a:off x="1859820" y="5597900"/>
            <a:ext cx="914400" cy="306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700" name="Shape 700"/>
          <p:cNvCxnSpPr/>
          <p:nvPr/>
        </p:nvCxnSpPr>
        <p:spPr>
          <a:xfrm rot="10800000">
            <a:off x="2411510" y="5531096"/>
            <a:ext cx="381000" cy="306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813650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>
              <a:spcBef>
                <a:spcPts val="1600"/>
              </a:spcBef>
              <a:spcAft>
                <a:spcPts val="0"/>
              </a:spcAft>
              <a:buSzPct val="25000"/>
            </a:pPr>
            <a:r>
              <a:rPr lang="en-US" b="1" u="sng" dirty="0">
                <a:latin typeface="Georgia"/>
                <a:ea typeface="Georgia"/>
                <a:cs typeface="Georgia"/>
                <a:sym typeface="Georgia"/>
              </a:rPr>
              <a:t>Can use temporal correlations for either averaged or non-averaged fields.</a:t>
            </a:r>
            <a:endParaRPr lang="en" dirty="0">
              <a:latin typeface="Georgia"/>
              <a:ea typeface="Georgia"/>
              <a:cs typeface="Georgia"/>
              <a:sym typeface="Georgia"/>
            </a:endParaRPr>
          </a:p>
          <a:p>
            <a:pPr marL="342900" lvl="0">
              <a:spcBef>
                <a:spcPts val="1600"/>
              </a:spcBef>
              <a:spcAft>
                <a:spcPts val="0"/>
              </a:spcAft>
              <a:buSzPct val="25000"/>
            </a:pPr>
            <a:r>
              <a:rPr lang="en-US" b="1" u="sng" dirty="0">
                <a:latin typeface="Georgia"/>
                <a:ea typeface="Georgia"/>
                <a:cs typeface="Georgia"/>
                <a:sym typeface="Georgia"/>
              </a:rPr>
              <a:t>Initial d</a:t>
            </a:r>
            <a:r>
              <a:rPr lang="en" b="1" u="sng" dirty="0" err="1">
                <a:latin typeface="Georgia"/>
                <a:ea typeface="Georgia"/>
                <a:cs typeface="Georgia"/>
                <a:sym typeface="Georgia"/>
              </a:rPr>
              <a:t>ataset</a:t>
            </a: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The </a:t>
            </a:r>
            <a:r>
              <a:rPr lang="en" i="1" dirty="0">
                <a:latin typeface="Georgia"/>
                <a:ea typeface="Georgia"/>
                <a:cs typeface="Georgia"/>
                <a:sym typeface="Georgia"/>
              </a:rPr>
              <a:t>operational </a:t>
            </a: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CFSv2 forecasts</a:t>
            </a:r>
          </a:p>
          <a:p>
            <a:pPr marL="342900" lvl="0">
              <a:spcAft>
                <a:spcPts val="0"/>
              </a:spcAft>
              <a:buSzPct val="25000"/>
            </a:pPr>
            <a:r>
              <a:rPr lang="en" b="1" dirty="0"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- 16 members per day (rather than the 4 in the reforecast)</a:t>
            </a:r>
          </a:p>
          <a:p>
            <a:pPr marL="342900" lvl="0">
              <a:spcAft>
                <a:spcPts val="0"/>
              </a:spcAft>
              <a:buSzPct val="25000"/>
            </a:pP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	- specifically, the forecasts from DJF 2015-2016</a:t>
            </a:r>
            <a:endParaRPr lang="en" dirty="0"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1807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 txBox="1">
            <a:spLocks noGrp="1"/>
          </p:cNvSpPr>
          <p:nvPr>
            <p:ph type="title"/>
          </p:nvPr>
        </p:nvSpPr>
        <p:spPr>
          <a:xfrm>
            <a:off x="311700" y="366789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dirty="0">
                <a:solidFill>
                  <a:schemeClr val="accent2"/>
                </a:solidFill>
              </a:rPr>
              <a:t>EFA </a:t>
            </a:r>
            <a:r>
              <a:rPr lang="en" dirty="0" smtClean="0">
                <a:solidFill>
                  <a:schemeClr val="accent2"/>
                </a:solidFill>
              </a:rPr>
              <a:t>dataset</a:t>
            </a:r>
            <a:endParaRPr lang="en" dirty="0">
              <a:solidFill>
                <a:schemeClr val="accent2"/>
              </a:solidFill>
            </a:endParaRPr>
          </a:p>
        </p:txBody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83100" y="901397"/>
            <a:ext cx="8520600" cy="50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" sz="2400" b="1" u="sng" dirty="0"/>
              <a:t>Forecasts used</a:t>
            </a:r>
            <a:r>
              <a:rPr lang="en" sz="2400" b="1" i="0" u="none" strike="noStrike" cap="none" dirty="0">
                <a:solidFill>
                  <a:schemeClr val="dk2"/>
                </a:solidFill>
                <a:sym typeface="Georgia"/>
              </a:rPr>
              <a:t>:</a:t>
            </a:r>
            <a:r>
              <a:rPr lang="en" sz="2400" b="0" i="0" u="none" strike="noStrike" cap="none" dirty="0">
                <a:solidFill>
                  <a:schemeClr val="dk2"/>
                </a:solidFill>
                <a:sym typeface="Georgia"/>
              </a:rPr>
              <a:t> </a:t>
            </a:r>
          </a:p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" sz="2400" dirty="0"/>
              <a:t>CFSv2 </a:t>
            </a:r>
            <a:r>
              <a:rPr lang="en" sz="2400" b="1" i="1" dirty="0"/>
              <a:t>operational </a:t>
            </a:r>
            <a:r>
              <a:rPr lang="en" sz="2400" dirty="0"/>
              <a:t>forecasts from DJF 2015-2016.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400" dirty="0"/>
              <a:t>Initialized 4x daily with 4 ensemble members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400" b="1" dirty="0"/>
              <a:t>16 members per day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400" dirty="0"/>
              <a:t>Lagged ensembles are assembled with members from the previous days’ forecasts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400" b="1" dirty="0"/>
              <a:t>e.g., a 48-member ensemble contains members from the past 3 days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3429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 smtClean="0"/>
              <a:t>Verification</a:t>
            </a:r>
            <a:r>
              <a:rPr lang="en" b="1" dirty="0"/>
              <a:t>:</a:t>
            </a:r>
          </a:p>
          <a:p>
            <a:pPr marL="34290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r>
              <a:rPr lang="en" dirty="0"/>
              <a:t>GDAS </a:t>
            </a:r>
            <a:r>
              <a:rPr lang="en" dirty="0" smtClean="0"/>
              <a:t>analyses</a:t>
            </a: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sz="1800" b="1" i="0" u="sng" strike="noStrike" cap="none" dirty="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Georgia"/>
              <a:buNone/>
            </a:pPr>
            <a:endParaRPr dirty="0"/>
          </a:p>
        </p:txBody>
      </p:sp>
      <p:pic>
        <p:nvPicPr>
          <p:cNvPr id="707" name="Shape 707" descr="saha_fi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143" y="4432265"/>
            <a:ext cx="4705350" cy="123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49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l="11270" t="23220" r="23991" b="25211"/>
          <a:stretch/>
        </p:blipFill>
        <p:spPr>
          <a:xfrm>
            <a:off x="3744300" y="4030275"/>
            <a:ext cx="4300775" cy="274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b="1" dirty="0">
                <a:solidFill>
                  <a:schemeClr val="accent2"/>
                </a:solidFill>
              </a:rPr>
              <a:t>EFA: first experiment</a:t>
            </a:r>
          </a:p>
        </p:txBody>
      </p:sp>
      <p:pic>
        <p:nvPicPr>
          <p:cNvPr id="714" name="Shape 714" descr="C:\Users\Nick\Desktop\subseasonal_figures\efa\ob_density\10_ob_densit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3698" y="1183412"/>
            <a:ext cx="3012101" cy="22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Shape 715"/>
          <p:cNvSpPr txBox="1"/>
          <p:nvPr/>
        </p:nvSpPr>
        <p:spPr>
          <a:xfrm>
            <a:off x="0" y="1371600"/>
            <a:ext cx="5105400" cy="302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Adjusted a single, 21-day, un-averaged CFSv2 forecast</a:t>
            </a:r>
          </a:p>
          <a:p>
            <a:pPr marL="548640" marR="0" lvl="1" indent="-294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different lagged ensemble sizes</a:t>
            </a:r>
          </a:p>
          <a:p>
            <a:pPr marL="548640" marR="0" lvl="1" indent="-294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3464" marR="0" lvl="0" indent="-2834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Used GDAS analysis as “observations” by sampling every 10 grid points</a:t>
            </a:r>
          </a:p>
          <a:p>
            <a:pPr marL="283464" marR="0" lvl="0" indent="-2834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3464" marR="0" lvl="0" indent="-2834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Assimilated observations at initialization time:    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eorgia"/>
                <a:ea typeface="Georgia"/>
                <a:cs typeface="Georgia"/>
                <a:sym typeface="Georgia"/>
              </a:rPr>
              <a:t>      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December 01, 2015  00:00Z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283464" lvl="0" indent="-283464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Evaluated forecasts of Z500 and CHI200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283464" lvl="0" indent="-283464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Used </a:t>
            </a:r>
            <a:r>
              <a:rPr lang="en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Gaspari</a:t>
            </a: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-Cohn spatial localization with a 2000 km half-width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3464" lvl="0" indent="-283464" rtl="0">
              <a:spcBef>
                <a:spcPts val="0"/>
              </a:spcBef>
              <a:buClr>
                <a:schemeClr val="dk1"/>
              </a:buClr>
              <a:buFont typeface="Georgia"/>
              <a:buChar char="•"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temporal localization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3464" lvl="0" indent="-283464" rtl="0">
              <a:spcBef>
                <a:spcPts val="0"/>
              </a:spcBef>
              <a:buClr>
                <a:schemeClr val="dk1"/>
              </a:buClr>
              <a:buFont typeface="Georgia"/>
              <a:buChar char="•"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“Observational” error: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Z500:        10  m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CHI200:   0.1  m</a:t>
            </a:r>
            <a:r>
              <a:rPr lang="en" baseline="30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n" baseline="30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-1</a:t>
            </a:r>
          </a:p>
        </p:txBody>
      </p:sp>
      <p:cxnSp>
        <p:nvCxnSpPr>
          <p:cNvPr id="716" name="Shape 716"/>
          <p:cNvCxnSpPr/>
          <p:nvPr/>
        </p:nvCxnSpPr>
        <p:spPr>
          <a:xfrm>
            <a:off x="4800600" y="2279541"/>
            <a:ext cx="609599" cy="3340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 l="75878" t="7392" r="12580" b="8219"/>
          <a:stretch/>
        </p:blipFill>
        <p:spPr>
          <a:xfrm>
            <a:off x="8045075" y="3996683"/>
            <a:ext cx="480000" cy="28076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8" name="Shape 718"/>
          <p:cNvCxnSpPr/>
          <p:nvPr/>
        </p:nvCxnSpPr>
        <p:spPr>
          <a:xfrm>
            <a:off x="2438400" y="4032141"/>
            <a:ext cx="1519200" cy="55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51570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271595" y="1372240"/>
            <a:ext cx="83181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2800" dirty="0" smtClean="0"/>
              <a:t>The Proposed Approach: </a:t>
            </a:r>
            <a:r>
              <a:rPr lang="en-US" sz="2800" b="1" dirty="0" smtClean="0">
                <a:solidFill>
                  <a:srgbClr val="FF0000"/>
                </a:solidFill>
              </a:rPr>
              <a:t>Ensemble Forecast Adjustment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2800" dirty="0" smtClean="0"/>
              <a:t>EFA </a:t>
            </a:r>
            <a:r>
              <a:rPr lang="en" sz="2800" dirty="0"/>
              <a:t>is an offline data assimilation technique that utilizes spatial and temporal ensemble covariances to improve a forecast by ingesting additional </a:t>
            </a:r>
            <a:r>
              <a:rPr lang="en" sz="2800" dirty="0" smtClean="0"/>
              <a:t>observations</a:t>
            </a:r>
            <a:endParaRPr lang="en" sz="2800" dirty="0"/>
          </a:p>
          <a:p>
            <a:pPr lvl="0" rtl="0">
              <a:spcBef>
                <a:spcPts val="0"/>
              </a:spcBef>
              <a:buNone/>
            </a:pPr>
            <a:endParaRPr sz="2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71595" y="384150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Can Ensemble’s Be Used to Improve 6-10 Day Forecasts?</a:t>
            </a:r>
            <a:endParaRPr lang="e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b="48596"/>
          <a:stretch/>
        </p:blipFill>
        <p:spPr>
          <a:xfrm>
            <a:off x="1963405" y="4158924"/>
            <a:ext cx="5762700" cy="24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3">
            <a:alphaModFix/>
          </a:blip>
          <a:srcRect l="84451" t="53864" r="5960" b="38337"/>
          <a:stretch/>
        </p:blipFill>
        <p:spPr>
          <a:xfrm>
            <a:off x="7809900" y="5255740"/>
            <a:ext cx="696000" cy="4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EFA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Start with an extended ensemble of forecasts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Such an ensemble allows both spatial </a:t>
            </a:r>
            <a:r>
              <a:rPr lang="en-US" sz="2400" u="sng" dirty="0" smtClean="0"/>
              <a:t>and</a:t>
            </a:r>
            <a:r>
              <a:rPr lang="en-US" sz="2400" dirty="0" smtClean="0"/>
              <a:t> temporal covariances.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One can use such covariances to </a:t>
            </a:r>
            <a:r>
              <a:rPr lang="en-US" sz="2400" b="1" dirty="0" smtClean="0"/>
              <a:t>correct</a:t>
            </a:r>
            <a:r>
              <a:rPr lang="en-US" sz="2400" dirty="0" smtClean="0"/>
              <a:t> future forecasts based on the differences of the ensemble members with a short-term observation.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847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EFA Improvements for Short Term Forecasts (24-30 h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3" y="2593246"/>
            <a:ext cx="4997116" cy="189117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8859" y="4580400"/>
            <a:ext cx="8520600" cy="4555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8" y="1859319"/>
            <a:ext cx="3583641" cy="42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9369" y="288566"/>
            <a:ext cx="8520600" cy="7635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Improving 1-2 Week Forecasts Over the Western U.S. with an Emphasis on Atmospheric Rivers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1698" y="1416317"/>
            <a:ext cx="8695941" cy="45552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Atmospheric rivers represent the most impactful weather feature of the western U.S.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Associated with flooding, loss of life, and </a:t>
            </a:r>
            <a:r>
              <a:rPr lang="en-US" sz="2400" dirty="0" smtClean="0">
                <a:solidFill>
                  <a:schemeClr val="tx1"/>
                </a:solidFill>
              </a:rPr>
              <a:t>dam/reservoir </a:t>
            </a:r>
            <a:r>
              <a:rPr lang="en-US" sz="2400" dirty="0" smtClean="0">
                <a:solidFill>
                  <a:schemeClr val="tx1"/>
                </a:solidFill>
              </a:rPr>
              <a:t>safety.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Skill in the second week can be important, since it provides guidance for reservoir draw downs during multiple atmospheric river events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2" y="4235304"/>
            <a:ext cx="4564537" cy="23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7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900" y="3098990"/>
            <a:ext cx="2477150" cy="18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241092" y="1167622"/>
            <a:ext cx="83181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 dirty="0" smtClean="0"/>
              <a:t>Made use of an ensemble of CFSv2 forecasts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endParaRPr lang="en-US" sz="1800" dirty="0" smtClean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 dirty="0" smtClean="0"/>
              <a:t>CFSv2 </a:t>
            </a:r>
            <a:r>
              <a:rPr lang="en" sz="1800" dirty="0"/>
              <a:t>operational configuration: 16 daily members, can create larger ensembles by lagging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 dirty="0"/>
              <a:t>Verification: </a:t>
            </a:r>
            <a:r>
              <a:rPr lang="en-US" sz="1800" dirty="0" smtClean="0"/>
              <a:t>CFS Reanalysis (</a:t>
            </a:r>
            <a:r>
              <a:rPr lang="en" sz="1800" dirty="0" smtClean="0"/>
              <a:t>CFSR</a:t>
            </a:r>
            <a:r>
              <a:rPr lang="en-US" sz="1800" dirty="0" smtClean="0"/>
              <a:t>)</a:t>
            </a:r>
            <a:endParaRPr lang="en"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dirty="0"/>
              <a:t>Our “</a:t>
            </a:r>
            <a:r>
              <a:rPr lang="en" sz="1800" dirty="0" err="1"/>
              <a:t>obs</a:t>
            </a:r>
            <a:r>
              <a:rPr lang="en" sz="1800" dirty="0"/>
              <a:t>” for assimilation are a spatial sampling of CFSR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>
              <a:spcBef>
                <a:spcPts val="0"/>
              </a:spcBef>
              <a:buNone/>
            </a:pPr>
            <a:endParaRPr sz="1800" dirty="0"/>
          </a:p>
          <a:p>
            <a:pPr lvl="0">
              <a:spcBef>
                <a:spcPts val="0"/>
              </a:spcBef>
              <a:buNone/>
            </a:pPr>
            <a:endParaRPr sz="1800" dirty="0"/>
          </a:p>
          <a:p>
            <a:pPr lv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 dirty="0"/>
              <a:t>Many “knobs” can be turned in the assimilation process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en" sz="1800" dirty="0"/>
              <a:t>Ensemble size, localization, </a:t>
            </a:r>
            <a:r>
              <a:rPr lang="en" sz="1800" dirty="0" err="1"/>
              <a:t>ob</a:t>
            </a:r>
            <a:r>
              <a:rPr lang="en" sz="1800" dirty="0"/>
              <a:t> error variance, </a:t>
            </a:r>
            <a:r>
              <a:rPr lang="en" sz="1800" dirty="0" err="1"/>
              <a:t>ob</a:t>
            </a:r>
            <a:r>
              <a:rPr lang="en" sz="1800" dirty="0"/>
              <a:t> assimilation order, temporal averaging of the forecasts/</a:t>
            </a:r>
            <a:r>
              <a:rPr lang="en" sz="1800" dirty="0" err="1"/>
              <a:t>obs</a:t>
            </a:r>
            <a:r>
              <a:rPr lang="en" sz="1800" dirty="0"/>
              <a:t>, prior inflation, </a:t>
            </a:r>
            <a:r>
              <a:rPr lang="en" sz="1800" dirty="0" err="1"/>
              <a:t>ob</a:t>
            </a:r>
            <a:r>
              <a:rPr lang="en" sz="1800" dirty="0"/>
              <a:t> sampling density, </a:t>
            </a:r>
            <a:r>
              <a:rPr lang="en" sz="1800" dirty="0" err="1"/>
              <a:t>ob</a:t>
            </a:r>
            <a:r>
              <a:rPr lang="en" sz="1800" dirty="0"/>
              <a:t> assimilation times, using historical covariances vs ensemble covariances, </a:t>
            </a:r>
            <a:r>
              <a:rPr lang="en" sz="1800" dirty="0" err="1"/>
              <a:t>etc</a:t>
            </a:r>
            <a:r>
              <a:rPr lang="en" sz="1800" dirty="0"/>
              <a:t>….. 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Data and Methods</a:t>
            </a:r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4">
            <a:alphaModFix/>
          </a:blip>
          <a:srcRect l="11519" t="24406" r="24196" b="25405"/>
          <a:stretch/>
        </p:blipFill>
        <p:spPr>
          <a:xfrm>
            <a:off x="4841669" y="3366954"/>
            <a:ext cx="2395125" cy="149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11" y="2502376"/>
            <a:ext cx="8520600" cy="7635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Initial Results Starting With Synoptic Fields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25" y="1203475"/>
            <a:ext cx="6884575" cy="5163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6367521" y="1599398"/>
            <a:ext cx="2608037" cy="4524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dirty="0"/>
              <a:t>EFA improves the daily-</a:t>
            </a:r>
            <a:r>
              <a:rPr lang="en" sz="1800" dirty="0" err="1"/>
              <a:t>avg</a:t>
            </a:r>
            <a:r>
              <a:rPr lang="en" sz="1800" dirty="0"/>
              <a:t> forecasts through day 6-12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dirty="0"/>
              <a:t>Larger ensembles </a:t>
            </a:r>
            <a:r>
              <a:rPr lang="en-US" sz="1800" dirty="0" smtClean="0"/>
              <a:t>produce </a:t>
            </a:r>
            <a:r>
              <a:rPr lang="en" sz="1800" dirty="0" smtClean="0"/>
              <a:t>greater </a:t>
            </a:r>
            <a:r>
              <a:rPr lang="en" sz="1800" dirty="0"/>
              <a:t>benefit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●"/>
            </a:pPr>
            <a:r>
              <a:rPr lang="en" sz="1800" dirty="0">
                <a:solidFill>
                  <a:srgbClr val="FF0000"/>
                </a:solidFill>
              </a:rPr>
              <a:t>This is because EFA serves largely to erase the errors of the initial state, which are larger for lagged ensembles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Improving global daily Z500 forecasts with EFA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311700" y="1274250"/>
            <a:ext cx="8726100" cy="20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Larger localization radius → more improvements to the initial state, but further reduction of the variance at longer lead times, leading to a decline in skill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0070C0"/>
                </a:solidFill>
              </a:rPr>
              <a:t>Sensitivity to localization radius -- </a:t>
            </a:r>
            <a:r>
              <a:rPr lang="en" b="1" dirty="0" err="1">
                <a:solidFill>
                  <a:srgbClr val="0070C0"/>
                </a:solidFill>
              </a:rPr>
              <a:t>Gaspari</a:t>
            </a:r>
            <a:r>
              <a:rPr lang="en" b="1" dirty="0">
                <a:solidFill>
                  <a:srgbClr val="0070C0"/>
                </a:solidFill>
              </a:rPr>
              <a:t>-Cohn</a:t>
            </a:r>
          </a:p>
        </p:txBody>
      </p:sp>
      <p:grpSp>
        <p:nvGrpSpPr>
          <p:cNvPr id="84" name="Shape 84"/>
          <p:cNvGrpSpPr/>
          <p:nvPr/>
        </p:nvGrpSpPr>
        <p:grpSpPr>
          <a:xfrm>
            <a:off x="283181" y="2372025"/>
            <a:ext cx="8853918" cy="3044795"/>
            <a:chOff x="-21618" y="2372025"/>
            <a:chExt cx="8853918" cy="3044795"/>
          </a:xfrm>
        </p:grpSpPr>
        <p:grpSp>
          <p:nvGrpSpPr>
            <p:cNvPr id="85" name="Shape 85"/>
            <p:cNvGrpSpPr/>
            <p:nvPr/>
          </p:nvGrpSpPr>
          <p:grpSpPr>
            <a:xfrm>
              <a:off x="-21618" y="2457575"/>
              <a:ext cx="8853918" cy="2959245"/>
              <a:chOff x="246775" y="-7"/>
              <a:chExt cx="14639414" cy="6864407"/>
            </a:xfrm>
          </p:grpSpPr>
          <p:pic>
            <p:nvPicPr>
              <p:cNvPr id="86" name="Shape 86"/>
              <p:cNvPicPr preferRelativeResize="0"/>
              <p:nvPr/>
            </p:nvPicPr>
            <p:blipFill rotWithShape="1">
              <a:blip r:embed="rId3">
                <a:alphaModFix/>
              </a:blip>
              <a:srcRect l="51033"/>
              <a:stretch/>
            </p:blipFill>
            <p:spPr>
              <a:xfrm>
                <a:off x="246775" y="6400"/>
                <a:ext cx="4477624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Shape 87"/>
              <p:cNvPicPr preferRelativeResize="0"/>
              <p:nvPr/>
            </p:nvPicPr>
            <p:blipFill rotWithShape="1">
              <a:blip r:embed="rId4">
                <a:alphaModFix/>
              </a:blip>
              <a:srcRect l="51033"/>
              <a:stretch/>
            </p:blipFill>
            <p:spPr>
              <a:xfrm>
                <a:off x="3904375" y="0"/>
                <a:ext cx="4477623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88"/>
              <p:cNvPicPr preferRelativeResize="0"/>
              <p:nvPr/>
            </p:nvPicPr>
            <p:blipFill rotWithShape="1">
              <a:blip r:embed="rId5">
                <a:alphaModFix/>
              </a:blip>
              <a:srcRect l="51033"/>
              <a:stretch/>
            </p:blipFill>
            <p:spPr>
              <a:xfrm>
                <a:off x="7538875" y="0"/>
                <a:ext cx="4477623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89"/>
              <p:cNvPicPr preferRelativeResize="0"/>
              <p:nvPr/>
            </p:nvPicPr>
            <p:blipFill rotWithShape="1">
              <a:blip r:embed="rId6">
                <a:alphaModFix/>
              </a:blip>
              <a:srcRect l="51033" r="8615"/>
              <a:stretch/>
            </p:blipFill>
            <p:spPr>
              <a:xfrm>
                <a:off x="11196457" y="-7"/>
                <a:ext cx="3689732" cy="68579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" name="Shape 90"/>
            <p:cNvSpPr txBox="1"/>
            <p:nvPr/>
          </p:nvSpPr>
          <p:spPr>
            <a:xfrm>
              <a:off x="0" y="2372025"/>
              <a:ext cx="1215300" cy="30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GC2000</a:t>
              </a: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2286000" y="2372025"/>
              <a:ext cx="1215300" cy="30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GC4000</a:t>
              </a:r>
            </a:p>
          </p:txBody>
        </p:sp>
        <p:sp>
          <p:nvSpPr>
            <p:cNvPr id="92" name="Shape 92"/>
            <p:cNvSpPr txBox="1"/>
            <p:nvPr/>
          </p:nvSpPr>
          <p:spPr>
            <a:xfrm>
              <a:off x="4495800" y="2372025"/>
              <a:ext cx="1215300" cy="30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GC6000</a:t>
              </a: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6705600" y="2372025"/>
              <a:ext cx="1765800" cy="30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No localization</a:t>
              </a:r>
            </a:p>
          </p:txBody>
        </p:sp>
        <p:sp>
          <p:nvSpPr>
            <p:cNvPr id="94" name="Shape 94"/>
            <p:cNvSpPr/>
            <p:nvPr/>
          </p:nvSpPr>
          <p:spPr>
            <a:xfrm>
              <a:off x="2159000" y="2482275"/>
              <a:ext cx="161700" cy="11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368800" y="2482275"/>
              <a:ext cx="161700" cy="11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6578600" y="2482275"/>
              <a:ext cx="161700" cy="11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7" name="Shape 97"/>
          <p:cNvSpPr/>
          <p:nvPr/>
        </p:nvSpPr>
        <p:spPr>
          <a:xfrm>
            <a:off x="177800" y="2482275"/>
            <a:ext cx="161700" cy="11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54000" y="2939475"/>
            <a:ext cx="121200" cy="63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2463800" y="2939475"/>
            <a:ext cx="121200" cy="63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4673600" y="2939475"/>
            <a:ext cx="121200" cy="63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883400" y="2939475"/>
            <a:ext cx="121200" cy="63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/>
          <p:nvPr/>
        </p:nvSpPr>
        <p:spPr>
          <a:xfrm rot="-5400000">
            <a:off x="-462100" y="3079425"/>
            <a:ext cx="1215300" cy="30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Error</a:t>
            </a:r>
          </a:p>
        </p:txBody>
      </p:sp>
      <p:sp>
        <p:nvSpPr>
          <p:cNvPr id="103" name="Shape 103"/>
          <p:cNvSpPr txBox="1"/>
          <p:nvPr/>
        </p:nvSpPr>
        <p:spPr>
          <a:xfrm rot="-5400000">
            <a:off x="-462100" y="4322175"/>
            <a:ext cx="1215300" cy="3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Spread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l="12411" t="7306" b="5608"/>
          <a:stretch/>
        </p:blipFill>
        <p:spPr>
          <a:xfrm>
            <a:off x="262525" y="1141024"/>
            <a:ext cx="4481076" cy="44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215025" y="1121850"/>
            <a:ext cx="38229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800" dirty="0" smtClean="0"/>
              <a:t>The </a:t>
            </a:r>
            <a:r>
              <a:rPr lang="en" sz="1800" dirty="0" smtClean="0"/>
              <a:t>ensemble </a:t>
            </a:r>
            <a:r>
              <a:rPr lang="en" sz="1800" dirty="0"/>
              <a:t>estimate of Seattle Z500 is significantly correlated to estimates outside the </a:t>
            </a:r>
            <a:r>
              <a:rPr lang="en" sz="1800" dirty="0" err="1"/>
              <a:t>Gaspari</a:t>
            </a:r>
            <a:r>
              <a:rPr lang="en" sz="1800" dirty="0"/>
              <a:t>-Cohn localization </a:t>
            </a:r>
            <a:r>
              <a:rPr lang="en" sz="1800" dirty="0" smtClean="0"/>
              <a:t>range</a:t>
            </a:r>
            <a:r>
              <a:rPr lang="en-US" sz="1800" dirty="0" smtClean="0"/>
              <a:t>.</a:t>
            </a:r>
            <a:endParaRPr lang="en" sz="1800" dirty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800" dirty="0" smtClean="0"/>
              <a:t>P</a:t>
            </a:r>
            <a:r>
              <a:rPr lang="en" sz="1800" dirty="0" err="1" smtClean="0"/>
              <a:t>otentially</a:t>
            </a:r>
            <a:r>
              <a:rPr lang="en" sz="1800" dirty="0" smtClean="0"/>
              <a:t> </a:t>
            </a:r>
            <a:r>
              <a:rPr lang="en-US" sz="1800" dirty="0" smtClean="0"/>
              <a:t>losing </a:t>
            </a:r>
            <a:r>
              <a:rPr lang="en" sz="1800" dirty="0" smtClean="0"/>
              <a:t>valuable </a:t>
            </a:r>
            <a:r>
              <a:rPr lang="en" sz="1800" dirty="0"/>
              <a:t>information by not updating those </a:t>
            </a:r>
            <a:r>
              <a:rPr lang="en" sz="1800" dirty="0" smtClean="0"/>
              <a:t>points</a:t>
            </a:r>
            <a:r>
              <a:rPr lang="en-US" sz="1800" dirty="0" smtClean="0"/>
              <a:t>.</a:t>
            </a:r>
            <a:endParaRPr lang="en" sz="1800" dirty="0"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Significance-based localization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l="8740" t="6068" r="8649"/>
          <a:stretch/>
        </p:blipFill>
        <p:spPr>
          <a:xfrm>
            <a:off x="3846400" y="3829175"/>
            <a:ext cx="5297600" cy="3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l="48969" t="7158"/>
          <a:stretch/>
        </p:blipFill>
        <p:spPr>
          <a:xfrm>
            <a:off x="152399" y="1280674"/>
            <a:ext cx="3746124" cy="511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3743625" y="1309650"/>
            <a:ext cx="5152500" cy="16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Not particularly promising thus far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Actually does worse with the larger 64-mem ensemble (purple)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The binary (1,0) weights create unphysical Z500 distributions after assimilation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0070C0"/>
                </a:solidFill>
              </a:rPr>
              <a:t>Significance-based localization</a:t>
            </a:r>
          </a:p>
        </p:txBody>
      </p:sp>
      <p:grpSp>
        <p:nvGrpSpPr>
          <p:cNvPr id="119" name="Shape 119"/>
          <p:cNvGrpSpPr/>
          <p:nvPr/>
        </p:nvGrpSpPr>
        <p:grpSpPr>
          <a:xfrm>
            <a:off x="3545546" y="3033192"/>
            <a:ext cx="5474827" cy="3417577"/>
            <a:chOff x="802325" y="1870675"/>
            <a:chExt cx="8651750" cy="4732176"/>
          </a:xfrm>
        </p:grpSpPr>
        <p:pic>
          <p:nvPicPr>
            <p:cNvPr id="120" name="Shape 120"/>
            <p:cNvPicPr preferRelativeResize="0"/>
            <p:nvPr/>
          </p:nvPicPr>
          <p:blipFill rotWithShape="1">
            <a:blip r:embed="rId4">
              <a:alphaModFix/>
            </a:blip>
            <a:srcRect l="48073" t="35893"/>
            <a:stretch/>
          </p:blipFill>
          <p:spPr>
            <a:xfrm>
              <a:off x="802325" y="2206375"/>
              <a:ext cx="4451425" cy="439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Shape 121"/>
            <p:cNvPicPr preferRelativeResize="0"/>
            <p:nvPr/>
          </p:nvPicPr>
          <p:blipFill rotWithShape="1">
            <a:blip r:embed="rId5">
              <a:alphaModFix/>
            </a:blip>
            <a:srcRect l="48073" t="35893"/>
            <a:stretch/>
          </p:blipFill>
          <p:spPr>
            <a:xfrm>
              <a:off x="5002650" y="2206375"/>
              <a:ext cx="4451425" cy="439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Shape 122"/>
            <p:cNvSpPr txBox="1"/>
            <p:nvPr/>
          </p:nvSpPr>
          <p:spPr>
            <a:xfrm>
              <a:off x="1392250" y="1870675"/>
              <a:ext cx="25131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/>
                <a:t>Day - 1</a:t>
              </a:r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5659450" y="1870675"/>
              <a:ext cx="25131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/>
                <a:t>Day - 6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5862863" y="1356866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dirty="0"/>
              <a:t>Increasing the “observation” error variance slightly reduces the forecast improvement at shorter leads, but reduces the </a:t>
            </a:r>
            <a:r>
              <a:rPr lang="en-US" sz="1800" dirty="0" smtClean="0"/>
              <a:t>decline</a:t>
            </a:r>
            <a:r>
              <a:rPr lang="en" sz="1800" dirty="0" smtClean="0"/>
              <a:t>of </a:t>
            </a:r>
            <a:r>
              <a:rPr lang="en" sz="1800" dirty="0"/>
              <a:t>ensemble spread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* Monte-Carlo experiments (</a:t>
            </a:r>
            <a:r>
              <a:rPr lang="en" sz="1800" dirty="0" err="1"/>
              <a:t>obs</a:t>
            </a:r>
            <a:r>
              <a:rPr lang="en" sz="1800" dirty="0"/>
              <a:t> assimilated in random order each time)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Sensitivity to observation error variance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24" y="1329499"/>
            <a:ext cx="5210601" cy="521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274250"/>
            <a:ext cx="6796100" cy="509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5965725" y="1274250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Location-dependent observation error variance:                  42h fcst - 36h fcst using reforecasts (a measure of internal variability)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No significant impact skill improvement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Bolsters variance at longer lead times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Using </a:t>
            </a:r>
            <a:r>
              <a:rPr lang="en" dirty="0" smtClean="0"/>
              <a:t>observation </a:t>
            </a:r>
            <a:r>
              <a:rPr lang="en" dirty="0"/>
              <a:t>error variance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5965725" y="1274250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“Obs” = sampling of week-1 CFSR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Standard GC-2000km localization: improvement through week 2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i="1"/>
              <a:t>Localization is key </a:t>
            </a:r>
            <a:r>
              <a:rPr lang="en" sz="1800"/>
              <a:t>for averaged forecasts, and we haven’t found one that works better than GC2000 yet...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year’s results: weekly averaged forecasts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399" y="1274249"/>
            <a:ext cx="6231224" cy="467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108850" y="1274250"/>
            <a:ext cx="8929200" cy="93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When localization is not used, the prescribed “ob” error variance significantly impacts the resulting skill improvement (less of an effect with localization)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Weekly averaged forecasts</a:t>
            </a:r>
          </a:p>
        </p:txBody>
      </p:sp>
      <p:grpSp>
        <p:nvGrpSpPr>
          <p:cNvPr id="151" name="Shape 151"/>
          <p:cNvGrpSpPr/>
          <p:nvPr/>
        </p:nvGrpSpPr>
        <p:grpSpPr>
          <a:xfrm>
            <a:off x="185050" y="2206898"/>
            <a:ext cx="8657175" cy="4571738"/>
            <a:chOff x="108850" y="1840675"/>
            <a:chExt cx="8992598" cy="4938148"/>
          </a:xfrm>
        </p:grpSpPr>
        <p:pic>
          <p:nvPicPr>
            <p:cNvPr id="152" name="Shape 1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850" y="2078174"/>
              <a:ext cx="4700649" cy="4700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Shape 1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00800" y="2078175"/>
              <a:ext cx="4700648" cy="4700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Shape 154"/>
            <p:cNvSpPr txBox="1"/>
            <p:nvPr/>
          </p:nvSpPr>
          <p:spPr>
            <a:xfrm>
              <a:off x="1632850" y="1840675"/>
              <a:ext cx="18903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GC2000 localization</a:t>
              </a:r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6052450" y="1840675"/>
              <a:ext cx="1890300" cy="237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no localization</a:t>
              </a:r>
            </a:p>
          </p:txBody>
        </p:sp>
      </p:grpSp>
      <p:sp>
        <p:nvSpPr>
          <p:cNvPr id="156" name="Shape 156"/>
          <p:cNvSpPr txBox="1"/>
          <p:nvPr/>
        </p:nvSpPr>
        <p:spPr>
          <a:xfrm>
            <a:off x="5613000" y="6407700"/>
            <a:ext cx="3531000" cy="4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* Monte-Carlo experiments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32" y="1154840"/>
            <a:ext cx="1950237" cy="5286066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Skill in Second Week Declines Rapidly</a:t>
            </a:r>
            <a:br>
              <a:rPr lang="en-US" sz="3200" b="1" dirty="0" smtClean="0">
                <a:solidFill>
                  <a:schemeClr val="accent5"/>
                </a:solidFill>
              </a:rPr>
            </a:br>
            <a:r>
              <a:rPr lang="en-US" sz="3200" b="1" dirty="0" smtClean="0">
                <a:solidFill>
                  <a:schemeClr val="accent5"/>
                </a:solidFill>
              </a:rPr>
              <a:t>(GEFS</a:t>
            </a:r>
            <a:br>
              <a:rPr lang="en-US" sz="3200" b="1" dirty="0" smtClean="0">
                <a:solidFill>
                  <a:schemeClr val="accent5"/>
                </a:solidFill>
              </a:rPr>
            </a:br>
            <a:r>
              <a:rPr lang="en-US" sz="3200" b="1" dirty="0" smtClean="0">
                <a:solidFill>
                  <a:schemeClr val="accent5"/>
                </a:solidFill>
              </a:rPr>
              <a:t>500 </a:t>
            </a:r>
            <a:r>
              <a:rPr lang="en-US" sz="3200" b="1" dirty="0" err="1" smtClean="0">
                <a:solidFill>
                  <a:schemeClr val="accent5"/>
                </a:solidFill>
              </a:rPr>
              <a:t>hPa</a:t>
            </a:r>
            <a:r>
              <a:rPr lang="en-US" sz="3200" b="1" dirty="0" smtClean="0">
                <a:solidFill>
                  <a:schemeClr val="accent5"/>
                </a:solidFill>
              </a:rPr>
              <a:t>)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9" y="-136358"/>
            <a:ext cx="708773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3044" y="320842"/>
            <a:ext cx="2629912" cy="622433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86995" y="1966365"/>
            <a:ext cx="3212538" cy="809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25189" y="693175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7-14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3243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108850" y="1274250"/>
            <a:ext cx="8929200" cy="93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Significance-based localization is even worse than for un-averaged forecasts… 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Weekly averaged forecasts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75" y="1651275"/>
            <a:ext cx="6433700" cy="51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5965725" y="1274250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Ensemble calibration ratio (error variance) / (ens variance) reveals an imperfectly calibrated prior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Posterior becomes more poorly calibrated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Other results: inflating the prior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4250"/>
            <a:ext cx="6148800" cy="46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5965725" y="1274250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Calibration fixes the prior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Inflating the prior</a:t>
            </a:r>
          </a:p>
        </p:txBody>
      </p:sp>
      <p:pic>
        <p:nvPicPr>
          <p:cNvPr id="178" name="Shape 178" descr="Z500_10forecasts_GC2000lo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74250"/>
            <a:ext cx="6148800" cy="46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l="48822" t="5979"/>
          <a:stretch/>
        </p:blipFill>
        <p:spPr>
          <a:xfrm>
            <a:off x="139525" y="1969325"/>
            <a:ext cx="3006800" cy="41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5965725" y="1274250"/>
            <a:ext cx="30723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Calibration fixes the prior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However, the inflation slightly reduces the skill improvement…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Note:</a:t>
            </a:r>
            <a:r>
              <a:rPr lang="en" sz="1800"/>
              <a:t> as seen on the previous slide, the variance at the initial time is actually </a:t>
            </a:r>
            <a:r>
              <a:rPr lang="en" sz="1800" i="1"/>
              <a:t>reduced</a:t>
            </a:r>
            <a:r>
              <a:rPr lang="en" sz="1800"/>
              <a:t> by this technique, which likely mitigates the benefit of inflation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 b="1"/>
              <a:t>To-Do: </a:t>
            </a:r>
            <a:r>
              <a:rPr lang="en" sz="1800"/>
              <a:t>Ignore the initial time when doing inflation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Inflating the prior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48315" t="5908"/>
          <a:stretch/>
        </p:blipFill>
        <p:spPr>
          <a:xfrm>
            <a:off x="2970250" y="1969325"/>
            <a:ext cx="3072300" cy="419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712550" y="1751525"/>
            <a:ext cx="1583400" cy="2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Un-inflated prior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3608150" y="1751525"/>
            <a:ext cx="1583400" cy="2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Inflated prior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475025" y="1274250"/>
            <a:ext cx="8562900" cy="53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Other “knobs” have little effect on or reduce skill improvement…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Changing the ob sampling density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Using the ensemble mean from only the most recent 16 members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Assimilating obs at multiple times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Other </a:t>
            </a:r>
            <a:r>
              <a:rPr lang="en-US" dirty="0" smtClean="0"/>
              <a:t>possible </a:t>
            </a:r>
            <a:r>
              <a:rPr lang="en" dirty="0" smtClean="0"/>
              <a:t>experiments</a:t>
            </a:r>
            <a:endParaRPr lang="e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62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Hypotheses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560909"/>
            <a:ext cx="8520600" cy="4555200"/>
          </a:xfrm>
        </p:spPr>
        <p:txBody>
          <a:bodyPr/>
          <a:lstStyle/>
          <a:p>
            <a:pPr marL="514350" lvl="0" indent="-285750">
              <a:spcBef>
                <a:spcPts val="16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smtClean="0"/>
              <a:t>CFS </a:t>
            </a:r>
            <a:r>
              <a:rPr lang="en" dirty="0" smtClean="0"/>
              <a:t>fails </a:t>
            </a:r>
            <a:r>
              <a:rPr lang="en" dirty="0"/>
              <a:t>to produce propagating features because the </a:t>
            </a:r>
            <a:r>
              <a:rPr lang="en-US" dirty="0"/>
              <a:t>CFS </a:t>
            </a:r>
            <a:r>
              <a:rPr lang="en" dirty="0" smtClean="0"/>
              <a:t>convective</a:t>
            </a:r>
            <a:r>
              <a:rPr lang="en-US" dirty="0"/>
              <a:t> </a:t>
            </a:r>
            <a:r>
              <a:rPr lang="en" dirty="0" smtClean="0"/>
              <a:t>parameterization </a:t>
            </a:r>
            <a:r>
              <a:rPr lang="en-US" dirty="0" smtClean="0"/>
              <a:t>is unable</a:t>
            </a:r>
            <a:r>
              <a:rPr lang="en" dirty="0" smtClean="0"/>
              <a:t> </a:t>
            </a:r>
            <a:r>
              <a:rPr lang="en" dirty="0"/>
              <a:t>to generate the realistic convection </a:t>
            </a:r>
            <a:r>
              <a:rPr lang="en-US" dirty="0" smtClean="0"/>
              <a:t>and</a:t>
            </a:r>
            <a:r>
              <a:rPr lang="en" dirty="0" smtClean="0"/>
              <a:t> </a:t>
            </a:r>
            <a:r>
              <a:rPr lang="en" dirty="0"/>
              <a:t>convectively-coupled waves</a:t>
            </a:r>
          </a:p>
          <a:p>
            <a:pPr marL="514350" indent="-285750">
              <a:spcBef>
                <a:spcPts val="16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" dirty="0"/>
              <a:t>Model </a:t>
            </a:r>
            <a:r>
              <a:rPr lang="en" dirty="0" smtClean="0"/>
              <a:t>biases</a:t>
            </a:r>
            <a:r>
              <a:rPr lang="en-US" dirty="0" smtClean="0"/>
              <a:t>, </a:t>
            </a:r>
            <a:r>
              <a:rPr lang="en" dirty="0" smtClean="0"/>
              <a:t>in </a:t>
            </a:r>
            <a:r>
              <a:rPr lang="en" dirty="0"/>
              <a:t>particular, the wet bias in the West </a:t>
            </a:r>
            <a:r>
              <a:rPr lang="en" dirty="0" smtClean="0"/>
              <a:t>Pacific</a:t>
            </a:r>
            <a:r>
              <a:rPr lang="en-US" dirty="0" smtClean="0"/>
              <a:t>, may explain the</a:t>
            </a:r>
            <a:r>
              <a:rPr lang="en" dirty="0" smtClean="0"/>
              <a:t> </a:t>
            </a:r>
            <a:r>
              <a:rPr lang="en" dirty="0"/>
              <a:t>slow MJO </a:t>
            </a:r>
            <a:r>
              <a:rPr lang="en" dirty="0" smtClean="0"/>
              <a:t>propagation</a:t>
            </a:r>
            <a:r>
              <a:rPr lang="en-US" dirty="0" smtClean="0"/>
              <a:t> </a:t>
            </a:r>
            <a:r>
              <a:rPr lang="en" dirty="0" smtClean="0"/>
              <a:t> </a:t>
            </a:r>
            <a:r>
              <a:rPr lang="en" dirty="0"/>
              <a:t>and the </a:t>
            </a:r>
            <a:r>
              <a:rPr lang="en" dirty="0" smtClean="0"/>
              <a:t>“</a:t>
            </a:r>
            <a:r>
              <a:rPr lang="en-US" dirty="0" smtClean="0"/>
              <a:t>Marine Continent</a:t>
            </a:r>
            <a:r>
              <a:rPr lang="en" dirty="0" smtClean="0"/>
              <a:t> </a:t>
            </a:r>
            <a:r>
              <a:rPr lang="en" dirty="0"/>
              <a:t>Barrier</a:t>
            </a:r>
            <a:r>
              <a:rPr lang="en" dirty="0" smtClean="0"/>
              <a:t>”</a:t>
            </a:r>
            <a:endParaRPr lang="en-US" dirty="0" smtClean="0"/>
          </a:p>
          <a:p>
            <a:pPr marL="514350" indent="-285750">
              <a:spcBef>
                <a:spcPts val="16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smtClean="0"/>
              <a:t>CFS </a:t>
            </a:r>
            <a:r>
              <a:rPr lang="en-US" dirty="0" err="1" smtClean="0"/>
              <a:t>subseasonal</a:t>
            </a:r>
            <a:r>
              <a:rPr lang="en-US" dirty="0" smtClean="0"/>
              <a:t> prediction and ability to get realistic </a:t>
            </a:r>
            <a:r>
              <a:rPr lang="en-US" dirty="0" err="1" smtClean="0"/>
              <a:t>midlatitude</a:t>
            </a:r>
            <a:r>
              <a:rPr lang="en-US" dirty="0" smtClean="0"/>
              <a:t> teleconnection is undermined by its inability to produce realistic convection and mesoscale convective propagation in the tropics.</a:t>
            </a:r>
          </a:p>
          <a:p>
            <a:pPr marL="514350" indent="-285750">
              <a:spcBef>
                <a:spcPts val="16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smtClean="0"/>
              <a:t>Such problems could be improved by improved convective parameterization.</a:t>
            </a:r>
          </a:p>
          <a:p>
            <a:pPr marL="514350" indent="-285750">
              <a:spcBef>
                <a:spcPts val="16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b="1" dirty="0" smtClean="0"/>
              <a:t>The real solution is probably explicit simulation of convection with global models having convective-allowing resolution in the tropics</a:t>
            </a:r>
            <a:r>
              <a:rPr lang="en-US" dirty="0" smtClean="0"/>
              <a:t>.  This hypothesis should be tested.</a:t>
            </a:r>
          </a:p>
          <a:p>
            <a:pPr marL="228600">
              <a:spcBef>
                <a:spcPts val="1600"/>
              </a:spcBef>
              <a:spcAft>
                <a:spcPts val="0"/>
              </a:spcAft>
              <a:buSzPct val="25000"/>
            </a:pPr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5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>
            <a:spLocks noGrp="1"/>
          </p:cNvSpPr>
          <p:nvPr>
            <p:ph type="title"/>
          </p:nvPr>
        </p:nvSpPr>
        <p:spPr>
          <a:xfrm>
            <a:off x="311699" y="199285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dirty="0"/>
              <a:t>EFA: first </a:t>
            </a:r>
            <a:r>
              <a:rPr lang="en" dirty="0" smtClean="0"/>
              <a:t>experiment</a:t>
            </a:r>
            <a:r>
              <a:rPr lang="en-US" dirty="0" smtClean="0"/>
              <a:t>:  Can we improve the F00 initial state from a lagged ensemble?</a:t>
            </a:r>
            <a:endParaRPr lang="en" dirty="0"/>
          </a:p>
        </p:txBody>
      </p:sp>
      <p:pic>
        <p:nvPicPr>
          <p:cNvPr id="724" name="Shape 7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524" y="1455635"/>
            <a:ext cx="6752950" cy="5402364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Shape 725"/>
          <p:cNvSpPr txBox="1"/>
          <p:nvPr/>
        </p:nvSpPr>
        <p:spPr>
          <a:xfrm>
            <a:off x="2999850" y="1347800"/>
            <a:ext cx="3144300" cy="56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CHI200                         F00 (days)</a:t>
            </a:r>
          </a:p>
        </p:txBody>
      </p:sp>
      <p:sp>
        <p:nvSpPr>
          <p:cNvPr id="726" name="Shape 726"/>
          <p:cNvSpPr txBox="1"/>
          <p:nvPr/>
        </p:nvSpPr>
        <p:spPr>
          <a:xfrm>
            <a:off x="7593150" y="2366425"/>
            <a:ext cx="12978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Prior - GDAS</a:t>
            </a:r>
          </a:p>
        </p:txBody>
      </p:sp>
      <p:sp>
        <p:nvSpPr>
          <p:cNvPr id="727" name="Shape 727"/>
          <p:cNvSpPr txBox="1"/>
          <p:nvPr/>
        </p:nvSpPr>
        <p:spPr>
          <a:xfrm>
            <a:off x="7593150" y="3953562"/>
            <a:ext cx="12978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Post - GDAS</a:t>
            </a:r>
          </a:p>
        </p:txBody>
      </p:sp>
      <p:sp>
        <p:nvSpPr>
          <p:cNvPr id="728" name="Shape 728"/>
          <p:cNvSpPr txBox="1"/>
          <p:nvPr/>
        </p:nvSpPr>
        <p:spPr>
          <a:xfrm>
            <a:off x="7545750" y="5540725"/>
            <a:ext cx="1392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Improvement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/>
              <a:t>(blue = error reduction)</a:t>
            </a:r>
          </a:p>
        </p:txBody>
      </p:sp>
      <p:sp>
        <p:nvSpPr>
          <p:cNvPr id="729" name="Shape 729"/>
          <p:cNvSpPr txBox="1"/>
          <p:nvPr/>
        </p:nvSpPr>
        <p:spPr>
          <a:xfrm>
            <a:off x="515000" y="2366425"/>
            <a:ext cx="6234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Prior</a:t>
            </a:r>
          </a:p>
        </p:txBody>
      </p:sp>
      <p:sp>
        <p:nvSpPr>
          <p:cNvPr id="730" name="Shape 730"/>
          <p:cNvSpPr txBox="1"/>
          <p:nvPr/>
        </p:nvSpPr>
        <p:spPr>
          <a:xfrm>
            <a:off x="515000" y="4050350"/>
            <a:ext cx="6234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Post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393050" y="5713200"/>
            <a:ext cx="7455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GDAS</a:t>
            </a:r>
          </a:p>
        </p:txBody>
      </p:sp>
    </p:spTree>
    <p:extLst>
      <p:ext uri="{BB962C8B-B14F-4D97-AF65-F5344CB8AC3E}">
        <p14:creationId xmlns:p14="http://schemas.microsoft.com/office/powerpoint/2010/main" val="1999482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dirty="0"/>
              <a:t>EFA: first </a:t>
            </a:r>
            <a:r>
              <a:rPr lang="en" dirty="0" smtClean="0"/>
              <a:t>experiment</a:t>
            </a:r>
            <a:r>
              <a:rPr lang="en-US" dirty="0" smtClean="0"/>
              <a:t>:   Improve the initial state?</a:t>
            </a:r>
            <a:endParaRPr lang="en" dirty="0"/>
          </a:p>
        </p:txBody>
      </p:sp>
      <p:pic>
        <p:nvPicPr>
          <p:cNvPr id="737" name="Shape 7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524" y="1455635"/>
            <a:ext cx="6752950" cy="540236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2999850" y="1347800"/>
            <a:ext cx="3144300" cy="56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CHI200                         F00 (days)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515000" y="2366425"/>
            <a:ext cx="6234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Prior</a:t>
            </a:r>
          </a:p>
        </p:txBody>
      </p:sp>
      <p:sp>
        <p:nvSpPr>
          <p:cNvPr id="740" name="Shape 740"/>
          <p:cNvSpPr txBox="1"/>
          <p:nvPr/>
        </p:nvSpPr>
        <p:spPr>
          <a:xfrm>
            <a:off x="515000" y="4050350"/>
            <a:ext cx="6234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Post</a:t>
            </a:r>
          </a:p>
        </p:txBody>
      </p:sp>
      <p:sp>
        <p:nvSpPr>
          <p:cNvPr id="741" name="Shape 741"/>
          <p:cNvSpPr txBox="1"/>
          <p:nvPr/>
        </p:nvSpPr>
        <p:spPr>
          <a:xfrm>
            <a:off x="393050" y="5713200"/>
            <a:ext cx="745500" cy="40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GDAS</a:t>
            </a:r>
          </a:p>
        </p:txBody>
      </p:sp>
      <p:sp>
        <p:nvSpPr>
          <p:cNvPr id="742" name="Shape 742"/>
          <p:cNvSpPr txBox="1"/>
          <p:nvPr/>
        </p:nvSpPr>
        <p:spPr>
          <a:xfrm>
            <a:off x="7694850" y="4456850"/>
            <a:ext cx="1392600" cy="151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0000"/>
                </a:solidFill>
              </a:rPr>
              <a:t>Improvement virtually everywhere at initialization time!</a:t>
            </a:r>
          </a:p>
        </p:txBody>
      </p:sp>
      <p:sp>
        <p:nvSpPr>
          <p:cNvPr id="743" name="Shape 743"/>
          <p:cNvSpPr/>
          <p:nvPr/>
        </p:nvSpPr>
        <p:spPr>
          <a:xfrm>
            <a:off x="4201550" y="4806025"/>
            <a:ext cx="3415500" cy="205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759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Shape 760" descr="Z500_15120100_GC2000loc.png"/>
          <p:cNvPicPr preferRelativeResize="0"/>
          <p:nvPr/>
        </p:nvPicPr>
        <p:blipFill rotWithShape="1">
          <a:blip r:embed="rId3">
            <a:alphaModFix/>
          </a:blip>
          <a:srcRect l="6951" r="7068" b="48340"/>
          <a:stretch/>
        </p:blipFill>
        <p:spPr>
          <a:xfrm>
            <a:off x="311700" y="1432290"/>
            <a:ext cx="8006912" cy="397318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dirty="0"/>
              <a:t>EFA first experiment: </a:t>
            </a:r>
            <a:r>
              <a:rPr lang="en-US" dirty="0" smtClean="0"/>
              <a:t>Global MAE at 500 </a:t>
            </a:r>
            <a:r>
              <a:rPr lang="en-US" dirty="0" err="1" smtClean="0"/>
              <a:t>hPa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793019" y="5834357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line:  We can improve a </a:t>
            </a:r>
            <a:r>
              <a:rPr lang="en-US" smtClean="0"/>
              <a:t>lagged ensemble.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8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Looking at CFSv2 over the Western U.S.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46" y="2142362"/>
            <a:ext cx="5726423" cy="4294817"/>
          </a:xfrm>
        </p:spPr>
      </p:pic>
    </p:spTree>
    <p:extLst>
      <p:ext uri="{BB962C8B-B14F-4D97-AF65-F5344CB8AC3E}">
        <p14:creationId xmlns:p14="http://schemas.microsoft.com/office/powerpoint/2010/main" val="11092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-US" dirty="0" smtClean="0"/>
              <a:t>Next step:</a:t>
            </a:r>
            <a:r>
              <a:rPr lang="en" dirty="0" smtClean="0"/>
              <a:t> </a:t>
            </a:r>
            <a:r>
              <a:rPr lang="en" dirty="0"/>
              <a:t>significance-based </a:t>
            </a:r>
            <a:r>
              <a:rPr lang="en" dirty="0" smtClean="0"/>
              <a:t>localization</a:t>
            </a:r>
            <a:r>
              <a:rPr lang="en-US" dirty="0" smtClean="0"/>
              <a:t> of our modifications</a:t>
            </a:r>
            <a:endParaRPr lang="en" dirty="0"/>
          </a:p>
        </p:txBody>
      </p:sp>
      <p:sp>
        <p:nvSpPr>
          <p:cNvPr id="860" name="Shape 860"/>
          <p:cNvSpPr txBox="1"/>
          <p:nvPr/>
        </p:nvSpPr>
        <p:spPr>
          <a:xfrm>
            <a:off x="370050" y="2567025"/>
            <a:ext cx="3077700" cy="233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/>
              <a:t>Spatial localization (e.g., Gaspari-Cohn) misses statistically significant covariances outside the localization radius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Shape 861" descr="corr_Z500_SEA_2015120100_64mem_f03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175" y="1215575"/>
            <a:ext cx="5642424" cy="5642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08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/>
              <a:t>EFA: significance-based localization</a:t>
            </a:r>
          </a:p>
        </p:txBody>
      </p:sp>
      <p:pic>
        <p:nvPicPr>
          <p:cNvPr id="867" name="Shape 867" descr="corr_Z500_SEA_2015120100_64mem_f03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175" y="1215575"/>
            <a:ext cx="5642424" cy="564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8" name="Shape 868"/>
          <p:cNvCxnSpPr/>
          <p:nvPr/>
        </p:nvCxnSpPr>
        <p:spPr>
          <a:xfrm rot="10800000" flipH="1">
            <a:off x="3473050" y="3706875"/>
            <a:ext cx="1296000" cy="163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69" name="Shape 869"/>
          <p:cNvCxnSpPr/>
          <p:nvPr/>
        </p:nvCxnSpPr>
        <p:spPr>
          <a:xfrm rot="10800000" flipH="1">
            <a:off x="3397550" y="2197225"/>
            <a:ext cx="1824600" cy="792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70" name="Shape 870"/>
          <p:cNvCxnSpPr>
            <a:stCxn id="871" idx="3"/>
          </p:cNvCxnSpPr>
          <p:nvPr/>
        </p:nvCxnSpPr>
        <p:spPr>
          <a:xfrm rot="10800000" flipH="1">
            <a:off x="3447750" y="2901825"/>
            <a:ext cx="3699600" cy="717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72" name="Shape 872"/>
          <p:cNvCxnSpPr/>
          <p:nvPr/>
        </p:nvCxnSpPr>
        <p:spPr>
          <a:xfrm rot="10800000" flipH="1">
            <a:off x="3447875" y="2235000"/>
            <a:ext cx="4530000" cy="1006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71" name="Shape 871"/>
          <p:cNvSpPr txBox="1"/>
          <p:nvPr/>
        </p:nvSpPr>
        <p:spPr>
          <a:xfrm>
            <a:off x="370050" y="2719425"/>
            <a:ext cx="3077700" cy="179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dirty="0" smtClean="0"/>
              <a:t>Only </a:t>
            </a:r>
            <a:r>
              <a:rPr lang="en" sz="2400" dirty="0"/>
              <a:t>update the points that are significantly correlated with the observation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918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b="1" dirty="0">
                <a:solidFill>
                  <a:schemeClr val="accent2"/>
                </a:solidFill>
              </a:rPr>
              <a:t>EFA </a:t>
            </a:r>
            <a:r>
              <a:rPr lang="en-US" b="1" dirty="0" smtClean="0">
                <a:solidFill>
                  <a:schemeClr val="accent2"/>
                </a:solidFill>
              </a:rPr>
              <a:t>development and testing.  Upcoming work</a:t>
            </a:r>
            <a:r>
              <a:rPr lang="en" b="1" dirty="0" smtClean="0">
                <a:solidFill>
                  <a:schemeClr val="accent2"/>
                </a:solidFill>
              </a:rPr>
              <a:t>:</a:t>
            </a:r>
            <a:endParaRPr lang="en" b="1" dirty="0">
              <a:solidFill>
                <a:schemeClr val="accent2"/>
              </a:solidFill>
            </a:endParaRPr>
          </a:p>
        </p:txBody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311700" y="1536632"/>
            <a:ext cx="8520600" cy="494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858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18000"/>
              <a:buFont typeface="Arial" charset="0"/>
              <a:buChar char="•"/>
            </a:pPr>
            <a:r>
              <a:rPr lang="en" sz="2800" b="1" dirty="0">
                <a:solidFill>
                  <a:srgbClr val="000000"/>
                </a:solidFill>
                <a:latin typeface="+mn-lt"/>
              </a:rPr>
              <a:t>Adjust prior ensemble inflation and observational error to optimize skill </a:t>
            </a:r>
            <a:r>
              <a:rPr lang="en" sz="2800" b="1" dirty="0" smtClean="0">
                <a:solidFill>
                  <a:srgbClr val="000000"/>
                </a:solidFill>
                <a:latin typeface="+mn-lt"/>
              </a:rPr>
              <a:t>improvement</a:t>
            </a:r>
            <a:endParaRPr sz="2800" dirty="0">
              <a:solidFill>
                <a:srgbClr val="000000"/>
              </a:solidFill>
              <a:latin typeface="+mn-lt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18000"/>
              <a:buFont typeface="Arial" charset="0"/>
              <a:buChar char="•"/>
            </a:pPr>
            <a:r>
              <a:rPr lang="en" sz="2800" b="1" dirty="0">
                <a:solidFill>
                  <a:srgbClr val="000000"/>
                </a:solidFill>
                <a:latin typeface="+mn-lt"/>
              </a:rPr>
              <a:t>Do assimilation with </a:t>
            </a:r>
            <a:r>
              <a:rPr lang="en" sz="2800" b="1" dirty="0" err="1" smtClean="0">
                <a:solidFill>
                  <a:srgbClr val="000000"/>
                </a:solidFill>
                <a:latin typeface="+mn-lt"/>
              </a:rPr>
              <a:t>ob</a:t>
            </a:r>
            <a:r>
              <a:rPr lang="en-US" sz="2800" b="1" dirty="0" err="1" smtClean="0">
                <a:solidFill>
                  <a:srgbClr val="000000"/>
                </a:solidFill>
                <a:latin typeface="+mn-lt"/>
              </a:rPr>
              <a:t>servation</a:t>
            </a:r>
            <a:r>
              <a:rPr lang="en" sz="2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" sz="2800" b="1" dirty="0">
                <a:solidFill>
                  <a:srgbClr val="000000"/>
                </a:solidFill>
                <a:latin typeface="+mn-lt"/>
              </a:rPr>
              <a:t>localization based on statistical </a:t>
            </a:r>
            <a:r>
              <a:rPr lang="en" sz="2800" b="1" dirty="0" smtClean="0">
                <a:solidFill>
                  <a:srgbClr val="000000"/>
                </a:solidFill>
                <a:latin typeface="+mn-lt"/>
              </a:rPr>
              <a:t>significance</a:t>
            </a:r>
            <a:endParaRPr sz="2800" b="1" dirty="0">
              <a:solidFill>
                <a:srgbClr val="000000"/>
              </a:solidFill>
              <a:latin typeface="+mn-lt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18000"/>
              <a:buFont typeface="Arial" charset="0"/>
              <a:buChar char="•"/>
            </a:pPr>
            <a:r>
              <a:rPr lang="en" sz="2800" b="1" dirty="0">
                <a:solidFill>
                  <a:srgbClr val="000000"/>
                </a:solidFill>
                <a:latin typeface="+mn-lt"/>
              </a:rPr>
              <a:t>Process all the forecasts for DJF ‘</a:t>
            </a:r>
            <a:r>
              <a:rPr lang="en" sz="2800" b="1" dirty="0" smtClean="0">
                <a:solidFill>
                  <a:srgbClr val="000000"/>
                </a:solidFill>
                <a:latin typeface="+mn-lt"/>
              </a:rPr>
              <a:t>15-’16</a:t>
            </a:r>
            <a:endParaRPr sz="2800" b="1" dirty="0">
              <a:solidFill>
                <a:srgbClr val="000000"/>
              </a:solidFill>
              <a:latin typeface="+mn-lt"/>
            </a:endParaRPr>
          </a:p>
          <a:p>
            <a:pPr marL="6858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18000"/>
              <a:buFont typeface="Arial" charset="0"/>
              <a:buChar char="•"/>
            </a:pPr>
            <a:r>
              <a:rPr lang="en" sz="2800" b="1" dirty="0">
                <a:solidFill>
                  <a:srgbClr val="000000"/>
                </a:solidFill>
                <a:latin typeface="+mn-lt"/>
              </a:rPr>
              <a:t>Temporally average the forecasts prior to assimilation → averaged forecasts should have higher temporal covariances</a:t>
            </a:r>
          </a:p>
        </p:txBody>
      </p:sp>
    </p:spTree>
    <p:extLst>
      <p:ext uri="{BB962C8B-B14F-4D97-AF65-F5344CB8AC3E}">
        <p14:creationId xmlns:p14="http://schemas.microsoft.com/office/powerpoint/2010/main" val="906480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73" y="350605"/>
            <a:ext cx="8520600" cy="763500"/>
          </a:xfrm>
        </p:spPr>
        <p:txBody>
          <a:bodyPr/>
          <a:lstStyle/>
          <a:p>
            <a:r>
              <a:rPr lang="en-US" dirty="0" smtClean="0"/>
              <a:t>If EFA works in enhancing </a:t>
            </a:r>
            <a:r>
              <a:rPr lang="en-US" dirty="0" err="1" smtClean="0"/>
              <a:t>subseasonal</a:t>
            </a:r>
            <a:r>
              <a:rPr lang="en-US" dirty="0" smtClean="0"/>
              <a:t> prediction, can go forward with with higher resolution downscaling over the western for weeks 3-4.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If not, since it does appear to help with weeks 1-2, could use to drive downscaling for that period (particularly week 2)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since poor convective propagation is obviously a major issue, why not fix that in the best way possible?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04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075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What we would like to propose:  </a:t>
            </a:r>
            <a:r>
              <a:rPr lang="en-US" b="1" dirty="0" smtClean="0">
                <a:solidFill>
                  <a:srgbClr val="C00000"/>
                </a:solidFill>
              </a:rPr>
              <a:t>the grand experiment for </a:t>
            </a:r>
            <a:r>
              <a:rPr lang="en-US" b="1" dirty="0" err="1" smtClean="0">
                <a:solidFill>
                  <a:srgbClr val="C00000"/>
                </a:solidFill>
              </a:rPr>
              <a:t>subseasonal</a:t>
            </a:r>
            <a:r>
              <a:rPr lang="en-US" b="1" dirty="0" smtClean="0">
                <a:solidFill>
                  <a:srgbClr val="C00000"/>
                </a:solidFill>
              </a:rPr>
              <a:t> forecasting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37233"/>
            <a:ext cx="8492591" cy="4020211"/>
          </a:xfrm>
        </p:spPr>
        <p:txBody>
          <a:bodyPr/>
          <a:lstStyle/>
          <a:p>
            <a:r>
              <a:rPr lang="en-US" sz="2800" dirty="0" smtClean="0"/>
              <a:t>Run an extended global forecasting experiment with convection-allowing resolution (2-4 km) over the tropics.</a:t>
            </a:r>
          </a:p>
          <a:p>
            <a:r>
              <a:rPr lang="en-US" sz="2800" dirty="0" smtClean="0"/>
              <a:t>1-2 month simulation</a:t>
            </a:r>
          </a:p>
          <a:p>
            <a:r>
              <a:rPr lang="en-US" sz="2800" dirty="0" smtClean="0"/>
              <a:t>CRAY has offered the computer time.</a:t>
            </a:r>
          </a:p>
          <a:p>
            <a:r>
              <a:rPr lang="en-US" sz="2800" dirty="0" smtClean="0"/>
              <a:t>Hypothesis:  such a simulation will produce far better convection and propagation in tropics and will greatly enhance the fidelity of </a:t>
            </a:r>
            <a:r>
              <a:rPr lang="en-US" sz="2800" dirty="0" err="1" smtClean="0"/>
              <a:t>midlatitude</a:t>
            </a:r>
            <a:r>
              <a:rPr lang="en-US" sz="2800" dirty="0" smtClean="0"/>
              <a:t> teleconnections and thus </a:t>
            </a:r>
            <a:r>
              <a:rPr lang="en-US" sz="2800" dirty="0" err="1" smtClean="0"/>
              <a:t>subseasonal</a:t>
            </a:r>
            <a:r>
              <a:rPr lang="en-US" sz="2800" dirty="0" smtClean="0"/>
              <a:t> prediction.</a:t>
            </a:r>
          </a:p>
          <a:p>
            <a:r>
              <a:rPr lang="en-US" sz="2800" dirty="0" smtClean="0"/>
              <a:t>Ready to do this now, with support of a grad student.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944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02" y="1601552"/>
            <a:ext cx="3050697" cy="3274426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Rapid Increase</a:t>
            </a:r>
            <a:br>
              <a:rPr lang="en-US" sz="4400" b="1" dirty="0" smtClean="0">
                <a:solidFill>
                  <a:srgbClr val="00B050"/>
                </a:solidFill>
              </a:rPr>
            </a:br>
            <a:r>
              <a:rPr lang="en-US" sz="4400" b="1" dirty="0" smtClean="0">
                <a:solidFill>
                  <a:srgbClr val="00B050"/>
                </a:solidFill>
              </a:rPr>
              <a:t>in RMSE During Second Week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29" y="651195"/>
            <a:ext cx="4915030" cy="4915030"/>
          </a:xfrm>
        </p:spPr>
      </p:pic>
      <p:sp>
        <p:nvSpPr>
          <p:cNvPr id="3" name="Rectangle 2"/>
          <p:cNvSpPr/>
          <p:nvPr/>
        </p:nvSpPr>
        <p:spPr>
          <a:xfrm>
            <a:off x="4604368" y="1122115"/>
            <a:ext cx="598811" cy="3973189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792" y="1710067"/>
            <a:ext cx="8520600" cy="763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Work Presented Last Year Suggests that GFS/CFS Fails to Properly Simulate Mesoscale Convection in the Tropics May Be a Key Problem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0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385412" y="263121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sz="2800" b="1" i="0" u="none" strike="noStrike" cap="none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CHI200 </a:t>
            </a:r>
            <a:r>
              <a:rPr lang="en" sz="2800" b="1" i="0" u="none" strike="noStrike" cap="none" dirty="0" err="1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Hovmoller</a:t>
            </a:r>
            <a:r>
              <a:rPr lang="en" sz="2800" b="1" i="0" u="none" strike="noStrike" cap="none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: analysis vs week-1 </a:t>
            </a:r>
            <a:r>
              <a:rPr lang="en-US" sz="2800" b="1" i="0" u="none" strike="noStrike" cap="none" dirty="0" smtClean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CFS </a:t>
            </a:r>
            <a:r>
              <a:rPr lang="en" sz="2800" b="1" i="0" u="none" strike="noStrike" cap="none" dirty="0" smtClean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forecasts</a:t>
            </a:r>
            <a:endParaRPr lang="en" sz="2800" b="1" i="0" u="none" strike="noStrike" cap="none" dirty="0">
              <a:solidFill>
                <a:srgbClr val="00B05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561" y="1219200"/>
            <a:ext cx="5690872" cy="569087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7222900" y="6137575"/>
            <a:ext cx="17964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*single-member forecasts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220675" y="1792950"/>
            <a:ext cx="16136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Winter/Spring ‘87-’88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35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CHI200 Hovmoller: analysis vs week-1 forecasts</a:t>
            </a:r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561" y="1219200"/>
            <a:ext cx="5690872" cy="56908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Shape 389"/>
          <p:cNvCxnSpPr/>
          <p:nvPr/>
        </p:nvCxnSpPr>
        <p:spPr>
          <a:xfrm>
            <a:off x="2372200" y="26035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Shape 390"/>
          <p:cNvCxnSpPr/>
          <p:nvPr/>
        </p:nvCxnSpPr>
        <p:spPr>
          <a:xfrm>
            <a:off x="2372200" y="35941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Shape 391"/>
          <p:cNvCxnSpPr/>
          <p:nvPr/>
        </p:nvCxnSpPr>
        <p:spPr>
          <a:xfrm>
            <a:off x="2372200" y="45085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Shape 392"/>
          <p:cNvCxnSpPr/>
          <p:nvPr/>
        </p:nvCxnSpPr>
        <p:spPr>
          <a:xfrm>
            <a:off x="4810600" y="26797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Shape 393"/>
          <p:cNvCxnSpPr/>
          <p:nvPr/>
        </p:nvCxnSpPr>
        <p:spPr>
          <a:xfrm>
            <a:off x="4810600" y="35941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Shape 394"/>
          <p:cNvCxnSpPr/>
          <p:nvPr/>
        </p:nvCxnSpPr>
        <p:spPr>
          <a:xfrm>
            <a:off x="4810600" y="4584775"/>
            <a:ext cx="1986000" cy="744599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Shape 395"/>
          <p:cNvSpPr txBox="1"/>
          <p:nvPr/>
        </p:nvSpPr>
        <p:spPr>
          <a:xfrm>
            <a:off x="220675" y="1792950"/>
            <a:ext cx="16136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 propagation in both analyses and forecasts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7222900" y="6137575"/>
            <a:ext cx="17964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*single-member forecasts</a:t>
            </a:r>
          </a:p>
        </p:txBody>
      </p:sp>
    </p:spTree>
    <p:extLst>
      <p:ext uri="{BB962C8B-B14F-4D97-AF65-F5344CB8AC3E}">
        <p14:creationId xmlns:p14="http://schemas.microsoft.com/office/powerpoint/2010/main" val="48423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311697" y="221031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eorgia"/>
              <a:buNone/>
            </a:pPr>
            <a:r>
              <a:rPr lang="en" sz="2800" b="1" i="0" u="none" strike="noStrike" cap="none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CHI200 </a:t>
            </a:r>
            <a:r>
              <a:rPr lang="en" sz="2800" b="1" i="0" u="none" strike="noStrike" cap="none" dirty="0" err="1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Hovmoller</a:t>
            </a:r>
            <a:r>
              <a:rPr lang="en" sz="2800" b="1" i="0" u="none" strike="noStrike" cap="none" dirty="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rPr>
              <a:t>: analysis vs week-3 forecasts</a:t>
            </a:r>
          </a:p>
        </p:txBody>
      </p:sp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561" y="1219200"/>
            <a:ext cx="5690872" cy="569087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7222900" y="6137575"/>
            <a:ext cx="17964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*single-member forecasts</a:t>
            </a:r>
          </a:p>
        </p:txBody>
      </p:sp>
    </p:spTree>
    <p:extLst>
      <p:ext uri="{BB962C8B-B14F-4D97-AF65-F5344CB8AC3E}">
        <p14:creationId xmlns:p14="http://schemas.microsoft.com/office/powerpoint/2010/main" val="111568065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1532</Words>
  <Application>Microsoft Macintosh PowerPoint</Application>
  <PresentationFormat>On-screen Show (4:3)</PresentationFormat>
  <Paragraphs>218</Paragraphs>
  <Slides>44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Georgia</vt:lpstr>
      <vt:lpstr>Wingdings</vt:lpstr>
      <vt:lpstr>Arial</vt:lpstr>
      <vt:lpstr>simple-light-2</vt:lpstr>
      <vt:lpstr>Developing and Testing a High-Resolution Ensemble-Based 6-10 Day Forecast System for Atmospheric Rivers and Heavy Precipitation over the Western U.S.</vt:lpstr>
      <vt:lpstr>Improving 1-2 Week Forecasts Over the Western U.S. with an Emphasis on Atmospheric Rivers</vt:lpstr>
      <vt:lpstr>Skill in Second Week Declines Rapidly (GEFS 500 hPa)</vt:lpstr>
      <vt:lpstr>Looking at CFSv2 over the Western U.S.</vt:lpstr>
      <vt:lpstr>Rapid Increase in RMSE During Second Week </vt:lpstr>
      <vt:lpstr>Work Presented Last Year Suggests that GFS/CFS Fails to Properly Simulate Mesoscale Convection in the Tropics May Be a Key Problem</vt:lpstr>
      <vt:lpstr>CHI200 Hovmoller: analysis vs week-1 CFS forecasts</vt:lpstr>
      <vt:lpstr>CHI200 Hovmoller: analysis vs week-1 forecasts</vt:lpstr>
      <vt:lpstr>CHI200 Hovmoller: analysis vs week-3 forecasts</vt:lpstr>
      <vt:lpstr>So what can the NWS do to improve week 2 forecasts in support of atmospheric river and other forecasts?</vt:lpstr>
      <vt:lpstr>The UW Under NWS Support is Working on Two of These</vt:lpstr>
      <vt:lpstr>Ensemble Forecast Adjustment EFA</vt:lpstr>
      <vt:lpstr>What is EFA?</vt:lpstr>
      <vt:lpstr>PowerPoint Presentation</vt:lpstr>
      <vt:lpstr>EFA dataset</vt:lpstr>
      <vt:lpstr>EFA: first experiment</vt:lpstr>
      <vt:lpstr>Can Ensemble’s Be Used to Improve 6-10 Day Forecasts?</vt:lpstr>
      <vt:lpstr>EFA Approach</vt:lpstr>
      <vt:lpstr>EFA Improvements for Short Term Forecasts (24-30 h </vt:lpstr>
      <vt:lpstr>Data and Methods</vt:lpstr>
      <vt:lpstr>Initial Results Starting With Synoptic Fields</vt:lpstr>
      <vt:lpstr>Improving global daily Z500 forecasts with EFA</vt:lpstr>
      <vt:lpstr>Sensitivity to localization radius -- Gaspari-Cohn</vt:lpstr>
      <vt:lpstr>Significance-based localization</vt:lpstr>
      <vt:lpstr>Significance-based localization</vt:lpstr>
      <vt:lpstr>Sensitivity to observation error variance</vt:lpstr>
      <vt:lpstr>Using observation error variance</vt:lpstr>
      <vt:lpstr>This year’s results: weekly averaged forecasts</vt:lpstr>
      <vt:lpstr>Weekly averaged forecasts</vt:lpstr>
      <vt:lpstr>Weekly averaged forecasts</vt:lpstr>
      <vt:lpstr>Other results: inflating the prior</vt:lpstr>
      <vt:lpstr>Inflating the prior</vt:lpstr>
      <vt:lpstr>Inflating the prior</vt:lpstr>
      <vt:lpstr>Other possible experiments</vt:lpstr>
      <vt:lpstr>Conclusions</vt:lpstr>
      <vt:lpstr>Hypotheses</vt:lpstr>
      <vt:lpstr>EFA: first experiment:  Can we improve the F00 initial state from a lagged ensemble?</vt:lpstr>
      <vt:lpstr>EFA: first experiment:   Improve the initial state?</vt:lpstr>
      <vt:lpstr>EFA first experiment: Global MAE at 500 hPa</vt:lpstr>
      <vt:lpstr>Next step: significance-based localization of our modifications</vt:lpstr>
      <vt:lpstr>EFA: significance-based localization</vt:lpstr>
      <vt:lpstr>EFA development and testing.  Upcoming work:</vt:lpstr>
      <vt:lpstr>If EFA works in enhancing subseasonal prediction, can go forward with with higher resolution downscaling over the western for weeks 3-4.  If not, since it does appear to help with weeks 1-2, could use to drive downscaling for that period (particularly week 2)  But since poor convective propagation is obviously a major issue, why not fix that in the best way possible?</vt:lpstr>
      <vt:lpstr>What we would like to propose:  the grand experiment for subseasonal forecasting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EFA Progress</dc:title>
  <cp:lastModifiedBy>Cliff Mass</cp:lastModifiedBy>
  <cp:revision>17</cp:revision>
  <dcterms:modified xsi:type="dcterms:W3CDTF">2017-07-28T23:31:02Z</dcterms:modified>
</cp:coreProperties>
</file>